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858" r:id="rId2"/>
  </p:sldMasterIdLst>
  <p:sldIdLst>
    <p:sldId id="259" r:id="rId3"/>
    <p:sldId id="278" r:id="rId4"/>
    <p:sldId id="279" r:id="rId5"/>
    <p:sldId id="280" r:id="rId6"/>
    <p:sldId id="301" r:id="rId7"/>
    <p:sldId id="281" r:id="rId8"/>
    <p:sldId id="299" r:id="rId9"/>
    <p:sldId id="286" r:id="rId10"/>
    <p:sldId id="288" r:id="rId11"/>
    <p:sldId id="290" r:id="rId12"/>
    <p:sldId id="276" r:id="rId13"/>
    <p:sldId id="298" r:id="rId14"/>
    <p:sldId id="277" r:id="rId15"/>
    <p:sldId id="295" r:id="rId16"/>
    <p:sldId id="297" r:id="rId17"/>
    <p:sldId id="302" r:id="rId18"/>
    <p:sldId id="294" r:id="rId19"/>
    <p:sldId id="284" r:id="rId20"/>
    <p:sldId id="282" r:id="rId21"/>
    <p:sldId id="283" r:id="rId22"/>
    <p:sldId id="285" r:id="rId23"/>
    <p:sldId id="293" r:id="rId24"/>
    <p:sldId id="275" r:id="rId25"/>
    <p:sldId id="296" r:id="rId26"/>
    <p:sldId id="300" r:id="rId27"/>
    <p:sldId id="26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9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Internal  Medicine</c:v>
                </c:pt>
                <c:pt idx="1">
                  <c:v>Family    Medicine</c:v>
                </c:pt>
                <c:pt idx="2">
                  <c:v>Pediatrics</c:v>
                </c:pt>
                <c:pt idx="3">
                  <c:v>All Other Specialties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0.42</c:v>
                </c:pt>
                <c:pt idx="1">
                  <c:v>0.34</c:v>
                </c:pt>
                <c:pt idx="2">
                  <c:v>0.23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CA-46FE-8517-5D57A3749B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506944"/>
        <c:axId val="35157056"/>
      </c:barChart>
      <c:catAx>
        <c:axId val="4750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35157056"/>
        <c:crosses val="autoZero"/>
        <c:auto val="1"/>
        <c:lblAlgn val="ctr"/>
        <c:lblOffset val="100"/>
        <c:noMultiLvlLbl val="0"/>
      </c:catAx>
      <c:valAx>
        <c:axId val="35157056"/>
        <c:scaling>
          <c:orientation val="minMax"/>
          <c:max val="0.60000000000000009"/>
        </c:scaling>
        <c:delete val="1"/>
        <c:axPos val="l"/>
        <c:numFmt formatCode="0%" sourceLinked="1"/>
        <c:majorTickMark val="out"/>
        <c:minorTickMark val="none"/>
        <c:tickLblPos val="nextTo"/>
        <c:crossAx val="47506944"/>
        <c:crosses val="autoZero"/>
        <c:crossBetween val="between"/>
      </c:valAx>
      <c:spPr>
        <a:solidFill>
          <a:schemeClr val="accent1">
            <a:lumMod val="40000"/>
            <a:lumOff val="60000"/>
            <a:alpha val="69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Native-born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black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Medicaid</c:v>
                </c:pt>
                <c:pt idx="1">
                  <c:v>Uninsured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0.25600000000000001</c:v>
                </c:pt>
                <c:pt idx="1">
                  <c:v>0.27900000000000008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75-4DEE-B58E-ABE5EFF5151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Naturalized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Medicaid</c:v>
                </c:pt>
                <c:pt idx="1">
                  <c:v>Uninsured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0.29000000000000004</c:v>
                </c:pt>
                <c:pt idx="1">
                  <c:v>0.31300000000000006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75-4DEE-B58E-ABE5EFF5151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Non-citizen</c:v>
                </c:pt>
              </c:strCache>
            </c:strRef>
          </c:tx>
          <c:spPr>
            <a:solidFill>
              <a:schemeClr val="tx1"/>
            </a:solidFill>
            <a:ln>
              <a:solidFill>
                <a:prstClr val="black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Medicaid</c:v>
                </c:pt>
                <c:pt idx="1">
                  <c:v>Uninsured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0.19700000000000004</c:v>
                </c:pt>
                <c:pt idx="1">
                  <c:v>0.58900000000000008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75-4DEE-B58E-ABE5EFF515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297792"/>
        <c:axId val="38638656"/>
      </c:barChart>
      <c:catAx>
        <c:axId val="115297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200" b="1" i="0" baseline="0"/>
            </a:pPr>
            <a:endParaRPr lang="en-US"/>
          </a:p>
        </c:txPr>
        <c:crossAx val="38638656"/>
        <c:crosses val="autoZero"/>
        <c:auto val="1"/>
        <c:lblAlgn val="ctr"/>
        <c:lblOffset val="100"/>
        <c:noMultiLvlLbl val="0"/>
      </c:catAx>
      <c:valAx>
        <c:axId val="3863865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one"/>
        <c:crossAx val="11529779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Citizen Child w Citizen Parents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black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Medicaid/CHIP</c:v>
                </c:pt>
                <c:pt idx="1">
                  <c:v>Uninsured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0.65100000000000013</c:v>
                </c:pt>
                <c:pt idx="1">
                  <c:v>0.12160000000000001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C-41EF-B8EA-37CC24837D1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Citizen Child w Non-citizen Parents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Medicaid/CHIP</c:v>
                </c:pt>
                <c:pt idx="1">
                  <c:v>Uninsured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0.69699999999999995</c:v>
                </c:pt>
                <c:pt idx="1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C-41EF-B8EA-37CC24837D1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Non-citizen Child</c:v>
                </c:pt>
              </c:strCache>
            </c:strRef>
          </c:tx>
          <c:spPr>
            <a:solidFill>
              <a:schemeClr val="tx1"/>
            </a:solidFill>
            <a:ln>
              <a:solidFill>
                <a:prstClr val="black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Medicaid/CHIP</c:v>
                </c:pt>
                <c:pt idx="1">
                  <c:v>Uninsured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0.4890000000000001</c:v>
                </c:pt>
                <c:pt idx="1">
                  <c:v>0.37730000000000008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2C-41EF-B8EA-37CC24837D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296256"/>
        <c:axId val="38640960"/>
      </c:barChart>
      <c:catAx>
        <c:axId val="115296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200" b="1" i="0" baseline="0"/>
            </a:pPr>
            <a:endParaRPr lang="en-US"/>
          </a:p>
        </c:txPr>
        <c:crossAx val="38640960"/>
        <c:crosses val="autoZero"/>
        <c:auto val="1"/>
        <c:lblAlgn val="ctr"/>
        <c:lblOffset val="100"/>
        <c:noMultiLvlLbl val="0"/>
      </c:catAx>
      <c:valAx>
        <c:axId val="3864096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one"/>
        <c:crossAx val="115296256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592592592592587E-3"/>
          <c:y val="0.14020341207349082"/>
          <c:w val="0.96759259259259267"/>
          <c:h val="0.526265492855059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Citizen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Any doctor visit</c:v>
                </c:pt>
                <c:pt idx="1">
                  <c:v>Any ER visit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0.93799999999999994</c:v>
                </c:pt>
                <c:pt idx="1">
                  <c:v>9.2999999999999999E-2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26-494A-8CE5-FAAC015B88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Non-citizen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Any doctor visit</c:v>
                </c:pt>
                <c:pt idx="1">
                  <c:v>Any ER visit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0.83399999999999996</c:v>
                </c:pt>
                <c:pt idx="1">
                  <c:v>5.1999999999999998E-2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26-494A-8CE5-FAAC015B8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328512"/>
        <c:axId val="38913728"/>
      </c:barChart>
      <c:catAx>
        <c:axId val="115328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>
                <a:solidFill>
                  <a:schemeClr val="tx1"/>
                </a:solidFill>
              </a:defRPr>
            </a:pPr>
            <a:endParaRPr lang="en-US"/>
          </a:p>
        </c:txPr>
        <c:crossAx val="38913728"/>
        <c:crosses val="autoZero"/>
        <c:auto val="1"/>
        <c:lblAlgn val="ctr"/>
        <c:lblOffset val="100"/>
        <c:noMultiLvlLbl val="0"/>
      </c:catAx>
      <c:valAx>
        <c:axId val="38913728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115328512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24684237386993291"/>
          <c:y val="0.7706767643627882"/>
          <c:w val="0.52174735102556624"/>
          <c:h val="8.1935205860461477E-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/>
              <a:t>Uninsured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</c:v>
                </c:pt>
              </c:strCache>
            </c:strRef>
          </c:tx>
          <c:explosion val="25"/>
          <c:dLbls>
            <c:delete val="1"/>
          </c:dLbls>
          <c:cat>
            <c:strRef>
              <c:f>Sheet1!$A$2:$A$3</c:f>
              <c:strCache>
                <c:ptCount val="2"/>
                <c:pt idx="0">
                  <c:v>Citizen</c:v>
                </c:pt>
                <c:pt idx="1">
                  <c:v>Non-Citizen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20.9</c:v>
                </c:pt>
                <c:pt idx="1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F-44D5-B8EF-039E4C7AB4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34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Limited English</c:v>
                </c:pt>
                <c:pt idx="1">
                  <c:v>Latino</c:v>
                </c:pt>
                <c:pt idx="2">
                  <c:v>Asian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7.5999999999999998E-2</c:v>
                </c:pt>
                <c:pt idx="1">
                  <c:v>0.154</c:v>
                </c:pt>
                <c:pt idx="2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63-4A81-9F75-B4FA516287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Limited English</c:v>
                </c:pt>
                <c:pt idx="1">
                  <c:v>Latino</c:v>
                </c:pt>
                <c:pt idx="2">
                  <c:v>Asian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0.107</c:v>
                </c:pt>
                <c:pt idx="1">
                  <c:v>0.157</c:v>
                </c:pt>
                <c:pt idx="2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63-4A81-9F75-B4FA516287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Limited English</c:v>
                </c:pt>
                <c:pt idx="1">
                  <c:v>Latino</c:v>
                </c:pt>
                <c:pt idx="2">
                  <c:v>Asian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0.11600000000000001</c:v>
                </c:pt>
                <c:pt idx="1">
                  <c:v>0.16900000000000001</c:v>
                </c:pt>
                <c:pt idx="2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63-4A81-9F75-B4FA51628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127936"/>
        <c:axId val="38918912"/>
      </c:barChart>
      <c:catAx>
        <c:axId val="121127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38918912"/>
        <c:crosses val="autoZero"/>
        <c:auto val="1"/>
        <c:lblAlgn val="ctr"/>
        <c:lblOffset val="100"/>
        <c:noMultiLvlLbl val="0"/>
      </c:catAx>
      <c:valAx>
        <c:axId val="3891891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1127936"/>
        <c:crosses val="autoZero"/>
        <c:crossBetween val="between"/>
        <c:majorUnit val="5.000000000000001E-2"/>
      </c:valAx>
      <c:spPr>
        <a:ln>
          <a:solidFill>
            <a:schemeClr val="accent1"/>
          </a:solidFill>
        </a:ln>
      </c:spPr>
    </c:plotArea>
    <c:legend>
      <c:legendPos val="b"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B Camp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lken SPH HP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2" r="6174"/>
          <a:stretch/>
        </p:blipFill>
        <p:spPr>
          <a:xfrm>
            <a:off x="-54864" y="0"/>
            <a:ext cx="9262872" cy="553719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60378" y="601090"/>
            <a:ext cx="4301269" cy="1504547"/>
          </a:xfrm>
          <a:prstGeom prst="rect">
            <a:avLst/>
          </a:prstGeom>
        </p:spPr>
        <p:txBody>
          <a:bodyPr anchor="b"/>
          <a:lstStyle>
            <a:lvl1pPr algn="l">
              <a:defRPr sz="28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60378" y="2332139"/>
            <a:ext cx="4301269" cy="25581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rgbClr val="ECE9C6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8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5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51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31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05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45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3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77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01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92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9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275128"/>
            <a:ext cx="7745505" cy="4144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10"/>
          <p:cNvSpPr>
            <a:spLocks noGrp="1"/>
          </p:cNvSpPr>
          <p:nvPr>
            <p:ph type="title"/>
          </p:nvPr>
        </p:nvSpPr>
        <p:spPr>
          <a:xfrm>
            <a:off x="688490" y="377506"/>
            <a:ext cx="7756263" cy="796954"/>
          </a:xfrm>
          <a:prstGeom prst="rect">
            <a:avLst/>
          </a:prstGeom>
        </p:spPr>
        <p:txBody>
          <a:bodyPr/>
          <a:lstStyle>
            <a:lvl1pPr algn="l">
              <a:defRPr sz="3200" b="1" i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847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  <a:prstGeom prst="rect">
            <a:avLst/>
          </a:prstGeom>
        </p:spPr>
        <p:txBody>
          <a:bodyPr anchor="b"/>
          <a:lstStyle>
            <a:lvl1pPr algn="ctr">
              <a:defRPr sz="5400" b="1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99248" y="3324431"/>
            <a:ext cx="7734747" cy="1500187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943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/>
          <p:cNvSpPr>
            <a:spLocks noGrp="1"/>
          </p:cNvSpPr>
          <p:nvPr>
            <p:ph type="title"/>
          </p:nvPr>
        </p:nvSpPr>
        <p:spPr>
          <a:xfrm>
            <a:off x="688490" y="293615"/>
            <a:ext cx="7756263" cy="989901"/>
          </a:xfrm>
          <a:prstGeom prst="rect">
            <a:avLst/>
          </a:prstGeom>
        </p:spPr>
        <p:txBody>
          <a:bodyPr/>
          <a:lstStyle>
            <a:lvl1pPr algn="l">
              <a:defRPr sz="3200" b="1" i="1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526796"/>
            <a:ext cx="3803904" cy="3753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526796"/>
            <a:ext cx="3803904" cy="3753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04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/>
          <a:lstStyle>
            <a:lvl1pPr>
              <a:defRPr sz="4300" b="1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88490" y="1783601"/>
            <a:ext cx="3621929" cy="6583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500" b="1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622290"/>
            <a:ext cx="3621931" cy="2595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5878" y="1783601"/>
            <a:ext cx="3663716" cy="6583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500" b="1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785878" y="2619063"/>
            <a:ext cx="3658875" cy="2595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417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559399"/>
            <a:ext cx="3580882" cy="44140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1pPr>
            <a:lvl2pPr algn="l">
              <a:defRPr sz="2000">
                <a:latin typeface="Arial"/>
                <a:cs typeface="Arial"/>
              </a:defRPr>
            </a:lvl2pPr>
            <a:lvl3pPr algn="l">
              <a:defRPr sz="2000">
                <a:latin typeface="Arial"/>
                <a:cs typeface="Arial"/>
              </a:defRPr>
            </a:lvl3pPr>
            <a:lvl4pPr algn="l">
              <a:defRPr sz="2000">
                <a:latin typeface="Arial"/>
                <a:cs typeface="Arial"/>
              </a:defRPr>
            </a:lvl4pPr>
            <a:lvl5pPr algn="l"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9812" y="562026"/>
            <a:ext cx="3580882" cy="4414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7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344365">
            <a:off x="773476" y="536672"/>
            <a:ext cx="7578326" cy="34913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4486019"/>
            <a:ext cx="7756264" cy="804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874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PT-General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90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ustom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bgblueonepho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360378" y="601090"/>
            <a:ext cx="4480563" cy="2305339"/>
          </a:xfrm>
          <a:prstGeom prst="rect">
            <a:avLst/>
          </a:prstGeom>
        </p:spPr>
        <p:txBody>
          <a:bodyPr anchor="b"/>
          <a:lstStyle>
            <a:lvl1pPr algn="l">
              <a:defRPr sz="40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60378" y="3137687"/>
            <a:ext cx="365879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1954870" y="0"/>
            <a:ext cx="7201580" cy="6858000"/>
          </a:xfrm>
          <a:custGeom>
            <a:avLst/>
            <a:gdLst>
              <a:gd name="connsiteX0" fmla="*/ 0 w 7201580"/>
              <a:gd name="connsiteY0" fmla="*/ 0 h 6858000"/>
              <a:gd name="connsiteX1" fmla="*/ 7201580 w 7201580"/>
              <a:gd name="connsiteY1" fmla="*/ 0 h 6858000"/>
              <a:gd name="connsiteX2" fmla="*/ 7201580 w 7201580"/>
              <a:gd name="connsiteY2" fmla="*/ 6858000 h 6858000"/>
              <a:gd name="connsiteX3" fmla="*/ 0 w 7201580"/>
              <a:gd name="connsiteY3" fmla="*/ 6858000 h 6858000"/>
              <a:gd name="connsiteX4" fmla="*/ 0 w 7201580"/>
              <a:gd name="connsiteY4" fmla="*/ 0 h 6858000"/>
              <a:gd name="connsiteX0" fmla="*/ 5050118 w 7201580"/>
              <a:gd name="connsiteY0" fmla="*/ 74706 h 6858000"/>
              <a:gd name="connsiteX1" fmla="*/ 7201580 w 7201580"/>
              <a:gd name="connsiteY1" fmla="*/ 0 h 6858000"/>
              <a:gd name="connsiteX2" fmla="*/ 7201580 w 7201580"/>
              <a:gd name="connsiteY2" fmla="*/ 6858000 h 6858000"/>
              <a:gd name="connsiteX3" fmla="*/ 0 w 7201580"/>
              <a:gd name="connsiteY3" fmla="*/ 6858000 h 6858000"/>
              <a:gd name="connsiteX4" fmla="*/ 5050118 w 7201580"/>
              <a:gd name="connsiteY4" fmla="*/ 74706 h 6858000"/>
              <a:gd name="connsiteX0" fmla="*/ 5020236 w 7201580"/>
              <a:gd name="connsiteY0" fmla="*/ 29883 h 6858000"/>
              <a:gd name="connsiteX1" fmla="*/ 7201580 w 7201580"/>
              <a:gd name="connsiteY1" fmla="*/ 0 h 6858000"/>
              <a:gd name="connsiteX2" fmla="*/ 7201580 w 7201580"/>
              <a:gd name="connsiteY2" fmla="*/ 6858000 h 6858000"/>
              <a:gd name="connsiteX3" fmla="*/ 0 w 7201580"/>
              <a:gd name="connsiteY3" fmla="*/ 6858000 h 6858000"/>
              <a:gd name="connsiteX4" fmla="*/ 5020236 w 7201580"/>
              <a:gd name="connsiteY4" fmla="*/ 29883 h 6858000"/>
              <a:gd name="connsiteX0" fmla="*/ 5020236 w 7201580"/>
              <a:gd name="connsiteY0" fmla="*/ 14941 h 6858000"/>
              <a:gd name="connsiteX1" fmla="*/ 7201580 w 7201580"/>
              <a:gd name="connsiteY1" fmla="*/ 0 h 6858000"/>
              <a:gd name="connsiteX2" fmla="*/ 7201580 w 7201580"/>
              <a:gd name="connsiteY2" fmla="*/ 6858000 h 6858000"/>
              <a:gd name="connsiteX3" fmla="*/ 0 w 7201580"/>
              <a:gd name="connsiteY3" fmla="*/ 6858000 h 6858000"/>
              <a:gd name="connsiteX4" fmla="*/ 5020236 w 7201580"/>
              <a:gd name="connsiteY4" fmla="*/ 149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1580" h="6858000">
                <a:moveTo>
                  <a:pt x="5020236" y="14941"/>
                </a:moveTo>
                <a:lnTo>
                  <a:pt x="7201580" y="0"/>
                </a:lnTo>
                <a:lnTo>
                  <a:pt x="7201580" y="6858000"/>
                </a:lnTo>
                <a:lnTo>
                  <a:pt x="0" y="6858000"/>
                </a:lnTo>
                <a:lnTo>
                  <a:pt x="5020236" y="14941"/>
                </a:lnTo>
                <a:close/>
              </a:path>
            </a:pathLst>
          </a:custGeom>
        </p:spPr>
        <p:txBody>
          <a:bodyPr vert="horz" anchor="ctr"/>
          <a:lstStyle>
            <a:lvl1pPr algn="r">
              <a:lnSpc>
                <a:spcPct val="100000"/>
              </a:lnSpc>
              <a:defRPr sz="2000">
                <a:solidFill>
                  <a:srgbClr val="ECE9C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131942" y="4579023"/>
            <a:ext cx="3469448" cy="1248690"/>
          </a:xfrm>
          <a:custGeom>
            <a:avLst/>
            <a:gdLst>
              <a:gd name="connsiteX0" fmla="*/ 0 w 1768475"/>
              <a:gd name="connsiteY0" fmla="*/ 0 h 1257300"/>
              <a:gd name="connsiteX1" fmla="*/ 1768475 w 1768475"/>
              <a:gd name="connsiteY1" fmla="*/ 0 h 1257300"/>
              <a:gd name="connsiteX2" fmla="*/ 1768475 w 1768475"/>
              <a:gd name="connsiteY2" fmla="*/ 1257300 h 1257300"/>
              <a:gd name="connsiteX3" fmla="*/ 0 w 1768475"/>
              <a:gd name="connsiteY3" fmla="*/ 1257300 h 1257300"/>
              <a:gd name="connsiteX4" fmla="*/ 0 w 1768475"/>
              <a:gd name="connsiteY4" fmla="*/ 0 h 1257300"/>
              <a:gd name="connsiteX0" fmla="*/ 0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0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06691 w 2647177"/>
              <a:gd name="connsiteY2" fmla="*/ 1250435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14144 w 2647177"/>
              <a:gd name="connsiteY0" fmla="*/ 0 h 1248690"/>
              <a:gd name="connsiteX1" fmla="*/ 2647177 w 2647177"/>
              <a:gd name="connsiteY1" fmla="*/ 5119 h 1248690"/>
              <a:gd name="connsiteX2" fmla="*/ 1706691 w 2647177"/>
              <a:gd name="connsiteY2" fmla="*/ 1241825 h 1248690"/>
              <a:gd name="connsiteX3" fmla="*/ 0 w 2647177"/>
              <a:gd name="connsiteY3" fmla="*/ 1248690 h 1248690"/>
              <a:gd name="connsiteX4" fmla="*/ 114144 w 2647177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1825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6131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48" h="1248690">
                <a:moveTo>
                  <a:pt x="936415" y="0"/>
                </a:moveTo>
                <a:lnTo>
                  <a:pt x="3469448" y="5119"/>
                </a:lnTo>
                <a:lnTo>
                  <a:pt x="2528962" y="1246131"/>
                </a:lnTo>
                <a:lnTo>
                  <a:pt x="0" y="1248690"/>
                </a:lnTo>
                <a:lnTo>
                  <a:pt x="936415" y="0"/>
                </a:lnTo>
                <a:close/>
              </a:path>
            </a:pathLst>
          </a:custGeom>
        </p:spPr>
        <p:txBody>
          <a:bodyPr vert="horz"/>
          <a:lstStyle>
            <a:lvl1pPr algn="ctr"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885302" y="4579023"/>
            <a:ext cx="3469448" cy="1248690"/>
          </a:xfrm>
          <a:custGeom>
            <a:avLst/>
            <a:gdLst>
              <a:gd name="connsiteX0" fmla="*/ 0 w 1768475"/>
              <a:gd name="connsiteY0" fmla="*/ 0 h 1257300"/>
              <a:gd name="connsiteX1" fmla="*/ 1768475 w 1768475"/>
              <a:gd name="connsiteY1" fmla="*/ 0 h 1257300"/>
              <a:gd name="connsiteX2" fmla="*/ 1768475 w 1768475"/>
              <a:gd name="connsiteY2" fmla="*/ 1257300 h 1257300"/>
              <a:gd name="connsiteX3" fmla="*/ 0 w 1768475"/>
              <a:gd name="connsiteY3" fmla="*/ 1257300 h 1257300"/>
              <a:gd name="connsiteX4" fmla="*/ 0 w 1768475"/>
              <a:gd name="connsiteY4" fmla="*/ 0 h 1257300"/>
              <a:gd name="connsiteX0" fmla="*/ 0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0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06691 w 2647177"/>
              <a:gd name="connsiteY2" fmla="*/ 1250435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14144 w 2647177"/>
              <a:gd name="connsiteY0" fmla="*/ 0 h 1248690"/>
              <a:gd name="connsiteX1" fmla="*/ 2647177 w 2647177"/>
              <a:gd name="connsiteY1" fmla="*/ 5119 h 1248690"/>
              <a:gd name="connsiteX2" fmla="*/ 1706691 w 2647177"/>
              <a:gd name="connsiteY2" fmla="*/ 1241825 h 1248690"/>
              <a:gd name="connsiteX3" fmla="*/ 0 w 2647177"/>
              <a:gd name="connsiteY3" fmla="*/ 1248690 h 1248690"/>
              <a:gd name="connsiteX4" fmla="*/ 114144 w 2647177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1825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6131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48" h="1248690">
                <a:moveTo>
                  <a:pt x="936415" y="0"/>
                </a:moveTo>
                <a:lnTo>
                  <a:pt x="3469448" y="5119"/>
                </a:lnTo>
                <a:lnTo>
                  <a:pt x="2528962" y="1246131"/>
                </a:lnTo>
                <a:lnTo>
                  <a:pt x="0" y="1248690"/>
                </a:lnTo>
                <a:lnTo>
                  <a:pt x="936415" y="0"/>
                </a:lnTo>
                <a:close/>
              </a:path>
            </a:pathLst>
          </a:custGeom>
        </p:spPr>
        <p:txBody>
          <a:bodyPr vert="horz"/>
          <a:lstStyle>
            <a:lvl1pPr algn="ctr"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628502" y="4579023"/>
            <a:ext cx="3469448" cy="1248690"/>
          </a:xfrm>
          <a:custGeom>
            <a:avLst/>
            <a:gdLst>
              <a:gd name="connsiteX0" fmla="*/ 0 w 1768475"/>
              <a:gd name="connsiteY0" fmla="*/ 0 h 1257300"/>
              <a:gd name="connsiteX1" fmla="*/ 1768475 w 1768475"/>
              <a:gd name="connsiteY1" fmla="*/ 0 h 1257300"/>
              <a:gd name="connsiteX2" fmla="*/ 1768475 w 1768475"/>
              <a:gd name="connsiteY2" fmla="*/ 1257300 h 1257300"/>
              <a:gd name="connsiteX3" fmla="*/ 0 w 1768475"/>
              <a:gd name="connsiteY3" fmla="*/ 1257300 h 1257300"/>
              <a:gd name="connsiteX4" fmla="*/ 0 w 1768475"/>
              <a:gd name="connsiteY4" fmla="*/ 0 h 1257300"/>
              <a:gd name="connsiteX0" fmla="*/ 0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0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06691 w 2647177"/>
              <a:gd name="connsiteY2" fmla="*/ 1250435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14144 w 2647177"/>
              <a:gd name="connsiteY0" fmla="*/ 0 h 1248690"/>
              <a:gd name="connsiteX1" fmla="*/ 2647177 w 2647177"/>
              <a:gd name="connsiteY1" fmla="*/ 5119 h 1248690"/>
              <a:gd name="connsiteX2" fmla="*/ 1706691 w 2647177"/>
              <a:gd name="connsiteY2" fmla="*/ 1241825 h 1248690"/>
              <a:gd name="connsiteX3" fmla="*/ 0 w 2647177"/>
              <a:gd name="connsiteY3" fmla="*/ 1248690 h 1248690"/>
              <a:gd name="connsiteX4" fmla="*/ 114144 w 2647177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1825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6131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48" h="1248690">
                <a:moveTo>
                  <a:pt x="936415" y="0"/>
                </a:moveTo>
                <a:lnTo>
                  <a:pt x="3469448" y="5119"/>
                </a:lnTo>
                <a:lnTo>
                  <a:pt x="2528962" y="1246131"/>
                </a:lnTo>
                <a:lnTo>
                  <a:pt x="0" y="1248690"/>
                </a:lnTo>
                <a:lnTo>
                  <a:pt x="936415" y="0"/>
                </a:lnTo>
                <a:close/>
              </a:path>
            </a:pathLst>
          </a:custGeom>
        </p:spPr>
        <p:txBody>
          <a:bodyPr vert="horz"/>
          <a:lstStyle>
            <a:lvl1pPr algn="ctr"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452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PPT-General15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PPT-General2.jpg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25" y="5840346"/>
            <a:ext cx="1925409" cy="6257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53" r:id="rId8"/>
    <p:sldLayoutId id="2147483857" r:id="rId9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7B53A-E137-490D-84EA-77E0A6DA81A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98CD0-D0FC-4995-B3FA-51BD097D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9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378" y="1246018"/>
            <a:ext cx="4301269" cy="1289854"/>
          </a:xfrm>
        </p:spPr>
        <p:txBody>
          <a:bodyPr/>
          <a:lstStyle/>
          <a:p>
            <a:r>
              <a:rPr lang="en-US" dirty="0"/>
              <a:t>Immigrants and Community Health Centers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378" y="3116061"/>
            <a:ext cx="4301269" cy="1774225"/>
          </a:xfrm>
        </p:spPr>
        <p:txBody>
          <a:bodyPr/>
          <a:lstStyle/>
          <a:p>
            <a:r>
              <a:rPr lang="en-US" dirty="0"/>
              <a:t>Leighton Ku, PhD, MPH</a:t>
            </a:r>
          </a:p>
          <a:p>
            <a:r>
              <a:rPr lang="en-US" dirty="0"/>
              <a:t>Director, Center for Health Policy Research</a:t>
            </a:r>
          </a:p>
          <a:p>
            <a:endParaRPr lang="en-US" dirty="0"/>
          </a:p>
          <a:p>
            <a:r>
              <a:rPr lang="en-US" dirty="0"/>
              <a:t>Oct. 2016</a:t>
            </a:r>
          </a:p>
        </p:txBody>
      </p:sp>
    </p:spTree>
    <p:extLst>
      <p:ext uri="{BB962C8B-B14F-4D97-AF65-F5344CB8AC3E}">
        <p14:creationId xmlns:p14="http://schemas.microsoft.com/office/powerpoint/2010/main" val="4043511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090569"/>
            <a:ext cx="7745505" cy="4328719"/>
          </a:xfrm>
        </p:spPr>
        <p:txBody>
          <a:bodyPr/>
          <a:lstStyle/>
          <a:p>
            <a:r>
              <a:rPr lang="en-US" dirty="0"/>
              <a:t>Often practice in safety net settings.  Often use J1 or H1B visas, linked to practice in underserved communities.</a:t>
            </a:r>
          </a:p>
          <a:p>
            <a:r>
              <a:rPr lang="en-US" dirty="0"/>
              <a:t>Must obtain visas and work permits.  Even if experienced, typically must have a US medical residency.  Face additional licensing barriers or delays because their education and experience is from another country and/or due to language proficiency.</a:t>
            </a:r>
          </a:p>
          <a:p>
            <a:r>
              <a:rPr lang="en-US" dirty="0"/>
              <a:t>Similar issues for nurses and other health professionals.</a:t>
            </a:r>
          </a:p>
          <a:p>
            <a:r>
              <a:rPr lang="en-US" dirty="0"/>
              <a:t>Challenge to help them adapt to new environment and encourage them to remain in safety net settings.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77506"/>
            <a:ext cx="7756263" cy="570450"/>
          </a:xfrm>
        </p:spPr>
        <p:txBody>
          <a:bodyPr/>
          <a:lstStyle/>
          <a:p>
            <a:r>
              <a:rPr lang="en-US" dirty="0"/>
              <a:t>Immigrant Clinicians</a:t>
            </a:r>
          </a:p>
        </p:txBody>
      </p:sp>
    </p:spTree>
    <p:extLst>
      <p:ext uri="{BB962C8B-B14F-4D97-AF65-F5344CB8AC3E}">
        <p14:creationId xmlns:p14="http://schemas.microsoft.com/office/powerpoint/2010/main" val="386641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950" y="377506"/>
            <a:ext cx="8305101" cy="796954"/>
          </a:xfrm>
        </p:spPr>
        <p:txBody>
          <a:bodyPr/>
          <a:lstStyle/>
          <a:p>
            <a:r>
              <a:rPr lang="en-US" dirty="0"/>
              <a:t>Immigrants – A Complex Legal Tapestry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895032"/>
              </p:ext>
            </p:extLst>
          </p:nvPr>
        </p:nvGraphicFramePr>
        <p:xfrm>
          <a:off x="688490" y="1073093"/>
          <a:ext cx="7910226" cy="443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88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ADULTS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CHILDREN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63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Naturalized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citizens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Lawfully Present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Lawful Permanent Residents (LPRs)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Refugees &amp;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asylees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 legal (e.g., visas)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Unauthorized (Illegal)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Deferred Action (DACA) (DAPA suspended)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Citizens: US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born with immigrant parents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Naturalized citizens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Lawfully Present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LPRs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Refugees &amp;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asylees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Temporary legal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Deferred Action (DACA)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Unauthorized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07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687897"/>
            <a:ext cx="7745505" cy="4412609"/>
          </a:xfrm>
        </p:spPr>
        <p:txBody>
          <a:bodyPr/>
          <a:lstStyle/>
          <a:p>
            <a:r>
              <a:rPr lang="en-US" dirty="0"/>
              <a:t>An unauthorized immigrant lacks legal authorization to be in the US at that time. Status can change. </a:t>
            </a:r>
          </a:p>
          <a:p>
            <a:r>
              <a:rPr lang="en-US" dirty="0"/>
              <a:t>Many immigrants enter legally with a visa, but visa expires or they violate terms of entry.  Then unauthorized.</a:t>
            </a:r>
          </a:p>
          <a:p>
            <a:r>
              <a:rPr lang="en-US" dirty="0"/>
              <a:t>May get pending status or regain legal status.</a:t>
            </a:r>
          </a:p>
          <a:p>
            <a:r>
              <a:rPr lang="en-US" i="1" dirty="0"/>
              <a:t>Deferred Action for Childhood Arrivals </a:t>
            </a:r>
            <a:r>
              <a:rPr lang="en-US" dirty="0"/>
              <a:t>(DACA) is an administrative program for temporary legal status of unauthorized children (under 31 in 2012) who have stayed in school and been crime-free.  2 year, may be renewed.</a:t>
            </a:r>
          </a:p>
          <a:p>
            <a:r>
              <a:rPr lang="en-US" dirty="0"/>
              <a:t>DAPA for parents proposed, but blocked in court.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89" y="167781"/>
            <a:ext cx="7756263" cy="629173"/>
          </a:xfrm>
        </p:spPr>
        <p:txBody>
          <a:bodyPr/>
          <a:lstStyle/>
          <a:p>
            <a:r>
              <a:rPr lang="en-US" dirty="0"/>
              <a:t>Unauthorized &amp; DACA</a:t>
            </a:r>
          </a:p>
        </p:txBody>
      </p:sp>
    </p:spTree>
    <p:extLst>
      <p:ext uri="{BB962C8B-B14F-4D97-AF65-F5344CB8AC3E}">
        <p14:creationId xmlns:p14="http://schemas.microsoft.com/office/powerpoint/2010/main" val="691439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47478"/>
            <a:ext cx="7756263" cy="532700"/>
          </a:xfrm>
        </p:spPr>
        <p:txBody>
          <a:bodyPr/>
          <a:lstStyle/>
          <a:p>
            <a:r>
              <a:rPr lang="en-US" dirty="0"/>
              <a:t>Complicated Insurance Eligibility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775378"/>
              </p:ext>
            </p:extLst>
          </p:nvPr>
        </p:nvGraphicFramePr>
        <p:xfrm>
          <a:off x="243281" y="780177"/>
          <a:ext cx="852321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1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Medicaid/CHIP</a:t>
                      </a: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Exchange/Subsidies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Medicare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  <a:cs typeface="Times New Roman" panose="02020603050405020304" pitchFamily="18" charset="0"/>
                        </a:rPr>
                        <a:t>Citizen (including US</a:t>
                      </a:r>
                      <a:r>
                        <a:rPr lang="en-US" sz="2000" b="1" baseline="0" dirty="0">
                          <a:latin typeface="+mn-lt"/>
                          <a:cs typeface="Times New Roman" panose="02020603050405020304" pitchFamily="18" charset="0"/>
                        </a:rPr>
                        <a:t> born children)</a:t>
                      </a:r>
                      <a:endParaRPr lang="en-US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  <a:cs typeface="Times New Roman" panose="02020603050405020304" pitchFamily="18" charset="0"/>
                        </a:rPr>
                        <a:t>Lawfully</a:t>
                      </a:r>
                      <a:r>
                        <a:rPr lang="en-US" sz="2000" b="1" baseline="0" dirty="0">
                          <a:latin typeface="+mn-lt"/>
                          <a:cs typeface="Times New Roman" panose="02020603050405020304" pitchFamily="18" charset="0"/>
                        </a:rPr>
                        <a:t> Present</a:t>
                      </a:r>
                      <a:endParaRPr lang="en-US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Some, not DACA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Yes, not DACA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  <a:cs typeface="Times New Roman" panose="02020603050405020304" pitchFamily="18" charset="0"/>
                        </a:rPr>
                        <a:t>Lawful</a:t>
                      </a:r>
                      <a:r>
                        <a:rPr lang="en-US" sz="2000" b="1" baseline="0" dirty="0">
                          <a:latin typeface="+mn-lt"/>
                          <a:cs typeface="Times New Roman" panose="02020603050405020304" pitchFamily="18" charset="0"/>
                        </a:rPr>
                        <a:t> Permanent Resident</a:t>
                      </a:r>
                      <a:endParaRPr lang="en-US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000" baseline="0" dirty="0">
                          <a:latin typeface="+mn-lt"/>
                          <a:cs typeface="Times New Roman" panose="02020603050405020304" pitchFamily="18" charset="0"/>
                        </a:rPr>
                        <a:t> year wait, except </a:t>
                      </a:r>
                      <a:r>
                        <a:rPr lang="en-US" sz="2000" baseline="0" dirty="0" err="1">
                          <a:latin typeface="+mn-lt"/>
                          <a:cs typeface="Times New Roman" panose="02020603050405020304" pitchFamily="18" charset="0"/>
                        </a:rPr>
                        <a:t>preg</a:t>
                      </a:r>
                      <a:r>
                        <a:rPr lang="en-US" sz="2000" baseline="0" dirty="0">
                          <a:latin typeface="+mn-lt"/>
                          <a:cs typeface="Times New Roman" panose="02020603050405020304" pitchFamily="18" charset="0"/>
                        </a:rPr>
                        <a:t> women &amp; children (ICHIA)</a:t>
                      </a:r>
                      <a:endParaRPr lang="en-US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  <a:cs typeface="Times New Roman" panose="02020603050405020304" pitchFamily="18" charset="0"/>
                        </a:rPr>
                        <a:t>Refugee/</a:t>
                      </a:r>
                      <a:r>
                        <a:rPr lang="en-US" sz="2000" b="1" dirty="0" err="1">
                          <a:latin typeface="+mn-lt"/>
                          <a:cs typeface="Times New Roman" panose="02020603050405020304" pitchFamily="18" charset="0"/>
                        </a:rPr>
                        <a:t>Asylee</a:t>
                      </a:r>
                      <a:endParaRPr lang="en-US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  <a:cs typeface="Times New Roman" panose="02020603050405020304" pitchFamily="18" charset="0"/>
                        </a:rPr>
                        <a:t>Temporary Legal Immigrant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Mostly</a:t>
                      </a:r>
                      <a:r>
                        <a:rPr lang="en-US" sz="2000" baseline="0" dirty="0">
                          <a:latin typeface="+mn-lt"/>
                          <a:cs typeface="Times New Roman" panose="02020603050405020304" pitchFamily="18" charset="0"/>
                        </a:rPr>
                        <a:t> Yes, not DACA</a:t>
                      </a:r>
                      <a:endParaRPr lang="en-US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Mostly No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  <a:cs typeface="Times New Roman" panose="02020603050405020304" pitchFamily="18" charset="0"/>
                        </a:rPr>
                        <a:t>Unauthorized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  <a:cs typeface="Times New Roman" panose="02020603050405020304" pitchFamily="18" charset="0"/>
                        </a:rPr>
                        <a:t>Other Key Rules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State, income, age</a:t>
                      </a:r>
                      <a:r>
                        <a:rPr lang="en-US" sz="2000" baseline="0" dirty="0">
                          <a:latin typeface="+mn-lt"/>
                          <a:cs typeface="Times New Roman" panose="02020603050405020304" pitchFamily="18" charset="0"/>
                        </a:rPr>
                        <a:t> &amp; category</a:t>
                      </a:r>
                      <a:endParaRPr lang="en-US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Income, other</a:t>
                      </a:r>
                      <a:r>
                        <a:rPr lang="en-US" sz="2000" baseline="0" dirty="0">
                          <a:latin typeface="+mn-lt"/>
                          <a:cs typeface="Times New Roman" panose="02020603050405020304" pitchFamily="18" charset="0"/>
                        </a:rPr>
                        <a:t> insurance </a:t>
                      </a:r>
                      <a:endParaRPr lang="en-US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10 years</a:t>
                      </a:r>
                      <a:r>
                        <a:rPr lang="en-US" sz="2000" baseline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+mn-lt"/>
                          <a:cs typeface="Times New Roman" panose="02020603050405020304" pitchFamily="18" charset="0"/>
                        </a:rPr>
                        <a:t>Soc</a:t>
                      </a:r>
                      <a:r>
                        <a:rPr lang="en-US" sz="2000" baseline="0" dirty="0">
                          <a:latin typeface="+mn-lt"/>
                          <a:cs typeface="Times New Roman" panose="02020603050405020304" pitchFamily="18" charset="0"/>
                        </a:rPr>
                        <a:t> Sec earnings</a:t>
                      </a:r>
                      <a:endParaRPr lang="en-US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816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048624"/>
            <a:ext cx="7745505" cy="4370664"/>
          </a:xfrm>
        </p:spPr>
        <p:txBody>
          <a:bodyPr/>
          <a:lstStyle/>
          <a:p>
            <a:r>
              <a:rPr lang="en-US" dirty="0"/>
              <a:t>In 2016, uninsured individuals subject to $695/adult or 2.5% of income federal income tax penalty.  Half as high for uninsured children.</a:t>
            </a:r>
          </a:p>
          <a:p>
            <a:r>
              <a:rPr lang="en-US" b="1" dirty="0"/>
              <a:t>Mandate applies to citizens and lawfully present immigrants.  </a:t>
            </a:r>
          </a:p>
          <a:p>
            <a:r>
              <a:rPr lang="en-US" b="1" dirty="0"/>
              <a:t>Mandate does not apply to unauthorized immigrants</a:t>
            </a:r>
            <a:r>
              <a:rPr lang="en-US" dirty="0"/>
              <a:t>, but does to legal family members.</a:t>
            </a:r>
          </a:p>
          <a:p>
            <a:r>
              <a:rPr lang="en-US" dirty="0"/>
              <a:t>Exemptions for those with income below federal tax level, those not eligible for Medicaid or exchange, or those whose insurance premiums would cost more than 8% of income.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77506"/>
            <a:ext cx="7756263" cy="570450"/>
          </a:xfrm>
        </p:spPr>
        <p:txBody>
          <a:bodyPr/>
          <a:lstStyle/>
          <a:p>
            <a:r>
              <a:rPr lang="en-US" dirty="0"/>
              <a:t>Does the Individual Mandate Apply?</a:t>
            </a:r>
          </a:p>
        </p:txBody>
      </p:sp>
    </p:spTree>
    <p:extLst>
      <p:ext uri="{BB962C8B-B14F-4D97-AF65-F5344CB8AC3E}">
        <p14:creationId xmlns:p14="http://schemas.microsoft.com/office/powerpoint/2010/main" val="2207100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8490" y="939567"/>
            <a:ext cx="7745505" cy="4395831"/>
          </a:xfrm>
        </p:spPr>
        <p:txBody>
          <a:bodyPr/>
          <a:lstStyle/>
          <a:p>
            <a:r>
              <a:rPr lang="en-US" dirty="0"/>
              <a:t>Healthcare.gov website in English and Spanish.  Some info in other languages</a:t>
            </a:r>
          </a:p>
          <a:p>
            <a:r>
              <a:rPr lang="en-US" dirty="0"/>
              <a:t>Medicaid, exchange applications ask legal status.  </a:t>
            </a:r>
            <a:r>
              <a:rPr lang="en-US" dirty="0" err="1"/>
              <a:t>Nonapplicants</a:t>
            </a:r>
            <a:r>
              <a:rPr lang="en-US" dirty="0"/>
              <a:t> (e.g., family members) need not report.</a:t>
            </a:r>
          </a:p>
          <a:p>
            <a:r>
              <a:rPr lang="en-US" dirty="0"/>
              <a:t>Applicants </a:t>
            </a:r>
            <a:r>
              <a:rPr lang="en-US" b="1" dirty="0"/>
              <a:t>should not </a:t>
            </a:r>
            <a:r>
              <a:rPr lang="en-US" dirty="0"/>
              <a:t>be asked if they are unauthorized.</a:t>
            </a:r>
          </a:p>
          <a:p>
            <a:r>
              <a:rPr lang="en-US" dirty="0"/>
              <a:t>Asked for Social Security numbers. Don’t use ITIN.</a:t>
            </a:r>
          </a:p>
          <a:p>
            <a:r>
              <a:rPr lang="en-US" dirty="0"/>
              <a:t>Verified against DHS SAVE database.  If SAVE cannot identify legal status, they need to provide more documentation.  If they can’t, they may be dropped.</a:t>
            </a:r>
          </a:p>
          <a:p>
            <a:r>
              <a:rPr lang="en-US" dirty="0"/>
              <a:t>These data </a:t>
            </a:r>
            <a:r>
              <a:rPr lang="en-US" b="1" dirty="0"/>
              <a:t>not used </a:t>
            </a:r>
            <a:r>
              <a:rPr lang="en-US" dirty="0"/>
              <a:t>for immigration enforcement.</a:t>
            </a:r>
          </a:p>
          <a:p>
            <a:r>
              <a:rPr lang="en-US" dirty="0"/>
              <a:t>All application information is confidential.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01337"/>
            <a:ext cx="7756263" cy="562061"/>
          </a:xfrm>
        </p:spPr>
        <p:txBody>
          <a:bodyPr/>
          <a:lstStyle/>
          <a:p>
            <a:r>
              <a:rPr lang="en-US" dirty="0"/>
              <a:t>Application &amp; Verification</a:t>
            </a:r>
          </a:p>
        </p:txBody>
      </p:sp>
    </p:spTree>
    <p:extLst>
      <p:ext uri="{BB962C8B-B14F-4D97-AF65-F5344CB8AC3E}">
        <p14:creationId xmlns:p14="http://schemas.microsoft.com/office/powerpoint/2010/main" val="777191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Executive Order 13166 and Civil Rights Act of 1964, health providers must provide free interpretation/translation services to patients who have “limited English proficiency.”</a:t>
            </a:r>
          </a:p>
          <a:p>
            <a:r>
              <a:rPr lang="en-US" dirty="0"/>
              <a:t>HHS </a:t>
            </a:r>
            <a:r>
              <a:rPr lang="en-US" i="1" dirty="0"/>
              <a:t>Culturally and Linguistically Appropriate Services (CLAS) Standards </a:t>
            </a:r>
            <a:r>
              <a:rPr lang="en-US" dirty="0"/>
              <a:t>(thinkculturalhealth.hhs.gov)</a:t>
            </a:r>
          </a:p>
          <a:p>
            <a:r>
              <a:rPr lang="en-US" dirty="0"/>
              <a:t>Almost all CHCs provide language access, including interpreters, language lines, etc.  </a:t>
            </a:r>
          </a:p>
          <a:p>
            <a:r>
              <a:rPr lang="en-US" dirty="0"/>
              <a:t>Relevant not only for clinical staff, but admin staff too.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Access</a:t>
            </a:r>
          </a:p>
        </p:txBody>
      </p:sp>
    </p:spTree>
    <p:extLst>
      <p:ext uri="{BB962C8B-B14F-4D97-AF65-F5344CB8AC3E}">
        <p14:creationId xmlns:p14="http://schemas.microsoft.com/office/powerpoint/2010/main" val="2755883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763398"/>
            <a:ext cx="7745505" cy="4655890"/>
          </a:xfrm>
        </p:spPr>
        <p:txBody>
          <a:bodyPr/>
          <a:lstStyle/>
          <a:p>
            <a:r>
              <a:rPr lang="en-US" dirty="0"/>
              <a:t>Many come to CHCs for care, but are uncertain about enrolling in insurance due to complications and fears.  </a:t>
            </a:r>
          </a:p>
          <a:p>
            <a:r>
              <a:rPr lang="en-US" dirty="0"/>
              <a:t>Staff should try to gently encourage insurance enrollment.  Don’t ask whether unauthorized.  </a:t>
            </a:r>
          </a:p>
          <a:p>
            <a:r>
              <a:rPr lang="en-US" dirty="0"/>
              <a:t>CHCs can provide primary care to uninsured unauthorized, but some may be deterred by sliding scale fees.  </a:t>
            </a:r>
          </a:p>
          <a:p>
            <a:r>
              <a:rPr lang="en-US" dirty="0"/>
              <a:t>Without insurance, immigrants may have problems specialty or hospital care, or affording medications.</a:t>
            </a:r>
          </a:p>
          <a:p>
            <a:r>
              <a:rPr lang="en-US" dirty="0"/>
              <a:t>Language barriers. Often bring family or friends to help.  Multilingual eligibility staff and forms important.</a:t>
            </a:r>
          </a:p>
          <a:p>
            <a:r>
              <a:rPr lang="en-US" dirty="0"/>
              <a:t>Can work with local community groups, schools and foreign language media to help spread word.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89" y="100670"/>
            <a:ext cx="7756263" cy="553672"/>
          </a:xfrm>
        </p:spPr>
        <p:txBody>
          <a:bodyPr/>
          <a:lstStyle/>
          <a:p>
            <a:r>
              <a:rPr lang="en-US" dirty="0"/>
              <a:t>Outreach Issues for Immigrants</a:t>
            </a:r>
          </a:p>
        </p:txBody>
      </p:sp>
    </p:spTree>
    <p:extLst>
      <p:ext uri="{BB962C8B-B14F-4D97-AF65-F5344CB8AC3E}">
        <p14:creationId xmlns:p14="http://schemas.microsoft.com/office/powerpoint/2010/main" val="1300156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040235"/>
            <a:ext cx="7745505" cy="4379053"/>
          </a:xfrm>
        </p:spPr>
        <p:txBody>
          <a:bodyPr/>
          <a:lstStyle/>
          <a:p>
            <a:r>
              <a:rPr lang="en-US" dirty="0"/>
              <a:t>Because immigrants tend to have lower incomes, a large share of non-citizen immigrant families have a member who receives public benefits like Medicaid or SNAP.</a:t>
            </a:r>
          </a:p>
          <a:p>
            <a:r>
              <a:rPr lang="en-US" dirty="0"/>
              <a:t>But, after accounting for income and the fact that most children in immigrant families are citizens, immigrants actually receive fewer benefits than low-income citizens. </a:t>
            </a:r>
          </a:p>
          <a:p>
            <a:r>
              <a:rPr lang="en-US" dirty="0"/>
              <a:t>Immigrants less likely to get medical care, even ER care.</a:t>
            </a:r>
          </a:p>
          <a:p>
            <a:r>
              <a:rPr lang="en-US" dirty="0"/>
              <a:t>As a result, immigrants are more likely to need care from CHCs and to use other charitable services. </a:t>
            </a:r>
          </a:p>
          <a:p>
            <a:r>
              <a:rPr lang="en-US" dirty="0"/>
              <a:t>Immigrants tend to use fewer health services.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89" y="142614"/>
            <a:ext cx="7756263" cy="796954"/>
          </a:xfrm>
        </p:spPr>
        <p:txBody>
          <a:bodyPr/>
          <a:lstStyle/>
          <a:p>
            <a:r>
              <a:rPr lang="en-US" sz="2800" dirty="0"/>
              <a:t>Among Low-income, Non-citizen Immigrants Receive Fewer Public Benefits</a:t>
            </a:r>
          </a:p>
        </p:txBody>
      </p:sp>
    </p:spTree>
    <p:extLst>
      <p:ext uri="{BB962C8B-B14F-4D97-AF65-F5344CB8AC3E}">
        <p14:creationId xmlns:p14="http://schemas.microsoft.com/office/powerpoint/2010/main" val="4111587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i="1" dirty="0"/>
              <a:t>Low income Immigrants Adults Less Likely to Use Medicaid, More Likely to be Uninsured, 2011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3734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6019800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Ku &amp; Bruen, 2013  </a:t>
            </a:r>
          </a:p>
        </p:txBody>
      </p:sp>
    </p:spTree>
    <p:extLst>
      <p:ext uri="{BB962C8B-B14F-4D97-AF65-F5344CB8AC3E}">
        <p14:creationId xmlns:p14="http://schemas.microsoft.com/office/powerpoint/2010/main" val="44207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998290"/>
            <a:ext cx="7745505" cy="4420998"/>
          </a:xfrm>
        </p:spPr>
        <p:txBody>
          <a:bodyPr/>
          <a:lstStyle/>
          <a:p>
            <a:r>
              <a:rPr lang="en-US" dirty="0"/>
              <a:t>Immigrants contribute to CHCs as patients and as staff.</a:t>
            </a:r>
          </a:p>
          <a:p>
            <a:r>
              <a:rPr lang="en-US" dirty="0"/>
              <a:t>Many patients are immigrants.  Some CHCs are migrant health centers or focus on care for ethnic groups or immigrants.  Immigrant patients serve on CHC boards.</a:t>
            </a:r>
          </a:p>
          <a:p>
            <a:r>
              <a:rPr lang="en-US" dirty="0"/>
              <a:t>Many physicians, nurses, and other staff at CHCs are immigrants (or children of immigrants).</a:t>
            </a:r>
          </a:p>
          <a:p>
            <a:r>
              <a:rPr lang="en-US" dirty="0"/>
              <a:t>CHCs should be trusted providers to immigrants, as well as other disadvantaged clients.</a:t>
            </a:r>
          </a:p>
          <a:p>
            <a:r>
              <a:rPr lang="en-US" dirty="0"/>
              <a:t>CHCs have special obligation to provide quality care, regardless of immigration or insurance status, including appropriate language services and cultural awareness.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5284" y="377506"/>
            <a:ext cx="8086988" cy="620784"/>
          </a:xfrm>
        </p:spPr>
        <p:txBody>
          <a:bodyPr/>
          <a:lstStyle/>
          <a:p>
            <a:r>
              <a:rPr lang="en-US" dirty="0"/>
              <a:t>Immigrants and Health Centers </a:t>
            </a:r>
          </a:p>
        </p:txBody>
      </p:sp>
    </p:spTree>
    <p:extLst>
      <p:ext uri="{BB962C8B-B14F-4D97-AF65-F5344CB8AC3E}">
        <p14:creationId xmlns:p14="http://schemas.microsoft.com/office/powerpoint/2010/main" val="1220086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sz="2400" b="1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710945"/>
              </p:ext>
            </p:extLst>
          </p:nvPr>
        </p:nvGraphicFramePr>
        <p:xfrm>
          <a:off x="457200" y="1447800"/>
          <a:ext cx="82296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019800"/>
            <a:ext cx="2904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Ku &amp; Bruen, 2013  </a:t>
            </a:r>
          </a:p>
          <a:p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5953" y="274638"/>
            <a:ext cx="78101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Low income Immigrant Children Likely to Use Medicaid or CHIP. More Likely to be Uninsured, 2011</a:t>
            </a:r>
          </a:p>
        </p:txBody>
      </p:sp>
    </p:spTree>
    <p:extLst>
      <p:ext uri="{BB962C8B-B14F-4D97-AF65-F5344CB8AC3E}">
        <p14:creationId xmlns:p14="http://schemas.microsoft.com/office/powerpoint/2010/main" val="1868645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j-ea"/>
                <a:cs typeface="Arial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i="1" dirty="0">
                <a:solidFill>
                  <a:schemeClr val="tx1"/>
                </a:solidFill>
              </a:rPr>
              <a:t>Non-citizen Immigrant Adults Less Likely to Have Office-Based Doctor or ER Visit in Last Year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481982"/>
              </p:ext>
            </p:extLst>
          </p:nvPr>
        </p:nvGraphicFramePr>
        <p:xfrm>
          <a:off x="457200" y="992697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599" y="5974554"/>
            <a:ext cx="6302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GW analysis of 2012 National Health Interview Survey</a:t>
            </a:r>
          </a:p>
          <a:p>
            <a:r>
              <a:rPr lang="en-US" dirty="0"/>
              <a:t>Both differences are significant p &lt; .001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</p:spPr>
        <p:txBody>
          <a:bodyPr/>
          <a:lstStyle/>
          <a:p>
            <a:fld id="{BF44DB42-5439-4DE9-BE11-DAC27603EC5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08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Myth: After Health Reform, Most of the Uninsured Are Illegal Aliens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1526796"/>
            <a:ext cx="3803904" cy="39260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>
                <a:solidFill>
                  <a:schemeClr val="tx1"/>
                </a:solidFill>
              </a:rPr>
              <a:t>Fact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 2015 73% of uninsured were citizens.  27% were noncitizen immigrants.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Unauthorized smaller share (12-15%?)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The health care safety net remains essential for both citizens AND noncitizens.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55957120"/>
              </p:ext>
            </p:extLst>
          </p:nvPr>
        </p:nvGraphicFramePr>
        <p:xfrm>
          <a:off x="4645025" y="1627843"/>
          <a:ext cx="3803650" cy="375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45025" y="2231309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Citizens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45321" y="2172586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Noncitizen</a:t>
            </a:r>
          </a:p>
          <a:p>
            <a:r>
              <a:rPr lang="en-US" b="1" dirty="0"/>
              <a:t>immigrants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4650" y="2721821"/>
            <a:ext cx="1063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20.9 mil.</a:t>
            </a:r>
          </a:p>
          <a:p>
            <a:pPr algn="ctr"/>
            <a:r>
              <a:rPr lang="en-US" b="1" dirty="0"/>
              <a:t>(73%)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52230" y="5067329"/>
            <a:ext cx="3292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2015 National Health Interview Survey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83884" y="3279499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7.6 mil.</a:t>
            </a:r>
          </a:p>
          <a:p>
            <a:pPr algn="ctr"/>
            <a:r>
              <a:rPr lang="en-US" b="1" dirty="0"/>
              <a:t>(27%)</a:t>
            </a:r>
          </a:p>
        </p:txBody>
      </p:sp>
    </p:spTree>
    <p:extLst>
      <p:ext uri="{BB962C8B-B14F-4D97-AF65-F5344CB8AC3E}">
        <p14:creationId xmlns:p14="http://schemas.microsoft.com/office/powerpoint/2010/main" val="1341461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605119"/>
              </p:ext>
            </p:extLst>
          </p:nvPr>
        </p:nvGraphicFramePr>
        <p:xfrm>
          <a:off x="698500" y="914036"/>
          <a:ext cx="7747000" cy="414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7070" y="377506"/>
            <a:ext cx="8541703" cy="79695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Trends for CHC Patients in PA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3398" y="5209563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Uniform Data System reports, HRSA</a:t>
            </a:r>
          </a:p>
        </p:txBody>
      </p:sp>
    </p:spTree>
    <p:extLst>
      <p:ext uri="{BB962C8B-B14F-4D97-AF65-F5344CB8AC3E}">
        <p14:creationId xmlns:p14="http://schemas.microsoft.com/office/powerpoint/2010/main" val="2105642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107347"/>
            <a:ext cx="7745505" cy="4311941"/>
          </a:xfrm>
        </p:spPr>
        <p:txBody>
          <a:bodyPr/>
          <a:lstStyle/>
          <a:p>
            <a:r>
              <a:rPr lang="en-US" dirty="0"/>
              <a:t>Foreign-born rose from 4.1% in 2000 to 6.4% in 2014</a:t>
            </a:r>
          </a:p>
          <a:p>
            <a:r>
              <a:rPr lang="en-US" dirty="0"/>
              <a:t>51% are naturalized citizens, 49% noncitizens</a:t>
            </a:r>
          </a:p>
          <a:p>
            <a:r>
              <a:rPr lang="en-US" dirty="0"/>
              <a:t>Region of birth: Asia 39%, Latin America 31%, Europe 20%, Africa 7%, North America 2%</a:t>
            </a:r>
          </a:p>
          <a:p>
            <a:r>
              <a:rPr lang="en-US" dirty="0"/>
              <a:t>Speak English less than “very well” or not at all: naturalized citizens 33%, noncitizens 52%</a:t>
            </a:r>
          </a:p>
          <a:p>
            <a:r>
              <a:rPr lang="en-US" dirty="0"/>
              <a:t>Primary languages among those with limited English: </a:t>
            </a:r>
            <a:r>
              <a:rPr lang="en-US" b="1" dirty="0"/>
              <a:t>Spanish</a:t>
            </a:r>
            <a:r>
              <a:rPr lang="en-US" dirty="0"/>
              <a:t>, Chinese, Vietnamese, Russian, Korean (&gt;10,000)</a:t>
            </a:r>
          </a:p>
          <a:p>
            <a:r>
              <a:rPr lang="en-US" dirty="0"/>
              <a:t>22% work in education or health care fields</a:t>
            </a:r>
          </a:p>
          <a:p>
            <a:r>
              <a:rPr lang="en-US" dirty="0"/>
              <a:t>18% below 100% poverty, 21% 100-199% poverty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77506"/>
            <a:ext cx="7756263" cy="645951"/>
          </a:xfrm>
        </p:spPr>
        <p:txBody>
          <a:bodyPr/>
          <a:lstStyle/>
          <a:p>
            <a:r>
              <a:rPr lang="en-US" dirty="0"/>
              <a:t>Census Data about PA Immigrants</a:t>
            </a:r>
          </a:p>
        </p:txBody>
      </p:sp>
    </p:spTree>
    <p:extLst>
      <p:ext uri="{BB962C8B-B14F-4D97-AF65-F5344CB8AC3E}">
        <p14:creationId xmlns:p14="http://schemas.microsoft.com/office/powerpoint/2010/main" val="2098761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8490" y="914401"/>
            <a:ext cx="7745505" cy="4630722"/>
          </a:xfrm>
        </p:spPr>
        <p:txBody>
          <a:bodyPr/>
          <a:lstStyle/>
          <a:p>
            <a:r>
              <a:rPr lang="en-US" dirty="0"/>
              <a:t>Refugees often have special needs, including language, mental health and medical and social services.  </a:t>
            </a:r>
          </a:p>
          <a:p>
            <a:r>
              <a:rPr lang="en-US" dirty="0"/>
              <a:t>Federal </a:t>
            </a:r>
            <a:r>
              <a:rPr lang="en-US" dirty="0" err="1"/>
              <a:t>govt</a:t>
            </a:r>
            <a:r>
              <a:rPr lang="en-US" dirty="0"/>
              <a:t> and local agencies provide transitional help.</a:t>
            </a:r>
          </a:p>
          <a:p>
            <a:r>
              <a:rPr lang="en-US" dirty="0"/>
              <a:t>Resettlement program assists in finding homes, social assistance, employment training, English as 2</a:t>
            </a:r>
            <a:r>
              <a:rPr lang="en-US" baseline="30000" dirty="0"/>
              <a:t>nd</a:t>
            </a:r>
            <a:r>
              <a:rPr lang="en-US" dirty="0"/>
              <a:t> language, etc.  </a:t>
            </a:r>
          </a:p>
          <a:p>
            <a:r>
              <a:rPr lang="en-US" dirty="0"/>
              <a:t>Leading regions of resettlement: Central PA (Lancaster area), Philadelphia, Erie and Pittsburgh areas.</a:t>
            </a:r>
          </a:p>
          <a:p>
            <a:r>
              <a:rPr lang="en-US" dirty="0"/>
              <a:t>Leading countries of origin: Syria, Congo, Bhutan, Somalia, Burma, Afghanistan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Refugee Resettlement </a:t>
            </a:r>
          </a:p>
        </p:txBody>
      </p:sp>
    </p:spTree>
    <p:extLst>
      <p:ext uri="{BB962C8B-B14F-4D97-AF65-F5344CB8AC3E}">
        <p14:creationId xmlns:p14="http://schemas.microsoft.com/office/powerpoint/2010/main" val="3081722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098958"/>
            <a:ext cx="7745505" cy="4320330"/>
          </a:xfrm>
        </p:spPr>
        <p:txBody>
          <a:bodyPr/>
          <a:lstStyle/>
          <a:p>
            <a:r>
              <a:rPr lang="en-US" dirty="0"/>
              <a:t>HHS CLAS standards. </a:t>
            </a:r>
          </a:p>
          <a:p>
            <a:r>
              <a:rPr lang="en-US" dirty="0"/>
              <a:t>State legislation?</a:t>
            </a:r>
          </a:p>
          <a:p>
            <a:r>
              <a:rPr lang="en-US" dirty="0"/>
              <a:t>Appropriate language services (bilingual staff, interpreters, language lines) and forms.  Enrollment assistance.</a:t>
            </a:r>
          </a:p>
          <a:p>
            <a:r>
              <a:rPr lang="en-US" dirty="0"/>
              <a:t>Medical-legal partnerships for social or immigration issues</a:t>
            </a:r>
          </a:p>
          <a:p>
            <a:r>
              <a:rPr lang="en-US" dirty="0"/>
              <a:t>Linkages with community groups, including refugee resettlement</a:t>
            </a:r>
          </a:p>
          <a:p>
            <a:r>
              <a:rPr lang="en-US" dirty="0"/>
              <a:t>Patient education </a:t>
            </a:r>
          </a:p>
          <a:p>
            <a:r>
              <a:rPr lang="en-US" dirty="0"/>
              <a:t>Special sensitivity about mental health issues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77506"/>
            <a:ext cx="7756263" cy="570450"/>
          </a:xfrm>
        </p:spPr>
        <p:txBody>
          <a:bodyPr/>
          <a:lstStyle/>
          <a:p>
            <a:r>
              <a:rPr lang="en-US" dirty="0"/>
              <a:t>Special Issues for Immigrants</a:t>
            </a:r>
          </a:p>
        </p:txBody>
      </p:sp>
    </p:spTree>
    <p:extLst>
      <p:ext uri="{BB962C8B-B14F-4D97-AF65-F5344CB8AC3E}">
        <p14:creationId xmlns:p14="http://schemas.microsoft.com/office/powerpoint/2010/main" val="101275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989901"/>
            <a:ext cx="7745505" cy="4429387"/>
          </a:xfrm>
        </p:spPr>
        <p:txBody>
          <a:bodyPr/>
          <a:lstStyle/>
          <a:p>
            <a:r>
              <a:rPr lang="en-US" dirty="0"/>
              <a:t>A hot button issue this election season.</a:t>
            </a:r>
          </a:p>
          <a:p>
            <a:r>
              <a:rPr lang="en-US" dirty="0"/>
              <a:t>Some try to portray immigrants as:</a:t>
            </a:r>
          </a:p>
          <a:p>
            <a:pPr lvl="1"/>
            <a:r>
              <a:rPr lang="en-US" dirty="0"/>
              <a:t>Undermining traditional cultural values.</a:t>
            </a:r>
          </a:p>
          <a:p>
            <a:pPr lvl="1"/>
            <a:r>
              <a:rPr lang="en-US" dirty="0"/>
              <a:t>Stealing jobs.  </a:t>
            </a:r>
          </a:p>
          <a:p>
            <a:pPr lvl="1"/>
            <a:r>
              <a:rPr lang="en-US" dirty="0"/>
              <a:t>Criminals.  </a:t>
            </a:r>
          </a:p>
          <a:p>
            <a:pPr lvl="1"/>
            <a:r>
              <a:rPr lang="en-US" dirty="0"/>
              <a:t>Terrorists.  </a:t>
            </a:r>
          </a:p>
          <a:p>
            <a:pPr lvl="1"/>
            <a:r>
              <a:rPr lang="en-US" dirty="0"/>
              <a:t>Not worthy of help.  High users of welfare.</a:t>
            </a:r>
          </a:p>
          <a:p>
            <a:r>
              <a:rPr lang="en-US" dirty="0"/>
              <a:t>Xenophobia often mixed with racism &amp; religious bias.  </a:t>
            </a:r>
          </a:p>
          <a:p>
            <a:r>
              <a:rPr lang="en-US" dirty="0"/>
              <a:t>Often inflamed as “wedge” political issue, both in US and other countries.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77506"/>
            <a:ext cx="7756263" cy="612395"/>
          </a:xfrm>
        </p:spPr>
        <p:txBody>
          <a:bodyPr/>
          <a:lstStyle/>
          <a:p>
            <a:r>
              <a:rPr lang="en-US" dirty="0"/>
              <a:t>Immigration Can Be Controversial</a:t>
            </a:r>
          </a:p>
        </p:txBody>
      </p:sp>
    </p:spTree>
    <p:extLst>
      <p:ext uri="{BB962C8B-B14F-4D97-AF65-F5344CB8AC3E}">
        <p14:creationId xmlns:p14="http://schemas.microsoft.com/office/powerpoint/2010/main" val="170604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116" y="864066"/>
            <a:ext cx="8464491" cy="4236440"/>
          </a:xfrm>
        </p:spPr>
        <p:txBody>
          <a:bodyPr/>
          <a:lstStyle/>
          <a:p>
            <a:r>
              <a:rPr lang="en-US" dirty="0"/>
              <a:t>Create jobs, businesses &amp; economic growth. Do not generally reduce employment or wages of citizens.  (Nat. </a:t>
            </a:r>
            <a:r>
              <a:rPr lang="en-US" dirty="0" err="1"/>
              <a:t>Acad</a:t>
            </a:r>
            <a:r>
              <a:rPr lang="en-US" dirty="0"/>
              <a:t> Science)</a:t>
            </a:r>
          </a:p>
          <a:p>
            <a:r>
              <a:rPr lang="en-US" dirty="0"/>
              <a:t>Due to low domestic birth rate, immigrants will be majority of future US labor supply growth.  Will drive future economy.</a:t>
            </a:r>
          </a:p>
          <a:p>
            <a:r>
              <a:rPr lang="en-US" dirty="0"/>
              <a:t>High labor participation &amp; marital rates.  </a:t>
            </a:r>
          </a:p>
          <a:p>
            <a:r>
              <a:rPr lang="en-US" dirty="0"/>
              <a:t>Less likely to commit crimes or be jailed.</a:t>
            </a:r>
          </a:p>
          <a:p>
            <a:r>
              <a:rPr lang="en-US" dirty="0"/>
              <a:t>Recent study found that the risk of being killed by an immigrant terrorist is 1 per 4 million population (mostly due to 9/11).  Risk of gun homicide is 100x higher (mostly from citizens).  </a:t>
            </a:r>
          </a:p>
          <a:p>
            <a:r>
              <a:rPr lang="en-US" dirty="0"/>
              <a:t>Pay taxes.  Contribute to Social Security &amp; Medicare surpluses.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8448" y="151003"/>
            <a:ext cx="8176303" cy="629173"/>
          </a:xfrm>
        </p:spPr>
        <p:txBody>
          <a:bodyPr/>
          <a:lstStyle/>
          <a:p>
            <a:r>
              <a:rPr lang="en-US" dirty="0"/>
              <a:t>Immigrants Contribute to America</a:t>
            </a:r>
          </a:p>
        </p:txBody>
      </p:sp>
    </p:spTree>
    <p:extLst>
      <p:ext uri="{BB962C8B-B14F-4D97-AF65-F5344CB8AC3E}">
        <p14:creationId xmlns:p14="http://schemas.microsoft.com/office/powerpoint/2010/main" val="278180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998290"/>
            <a:ext cx="7745505" cy="4420998"/>
          </a:xfrm>
        </p:spPr>
        <p:txBody>
          <a:bodyPr/>
          <a:lstStyle/>
          <a:p>
            <a:r>
              <a:rPr lang="en-US" dirty="0"/>
              <a:t>US has always been a nation of immigrants.  Newcomers constantly refresh the nation.</a:t>
            </a:r>
          </a:p>
          <a:p>
            <a:r>
              <a:rPr lang="en-US" dirty="0"/>
              <a:t>About 1/8 of all Americans are immigrants.  Another 1/8 are 2</a:t>
            </a:r>
            <a:r>
              <a:rPr lang="en-US" baseline="30000" dirty="0"/>
              <a:t>nd</a:t>
            </a:r>
            <a:r>
              <a:rPr lang="en-US" dirty="0"/>
              <a:t> generation children of immigrants. </a:t>
            </a:r>
          </a:p>
          <a:p>
            <a:r>
              <a:rPr lang="en-US" dirty="0"/>
              <a:t>25% of US children have immigrant parents.  Mixed families.</a:t>
            </a:r>
          </a:p>
          <a:p>
            <a:r>
              <a:rPr lang="en-US" dirty="0"/>
              <a:t>Assimilation. 1</a:t>
            </a:r>
            <a:r>
              <a:rPr lang="en-US" baseline="30000" dirty="0"/>
              <a:t>st</a:t>
            </a:r>
            <a:r>
              <a:rPr lang="en-US" dirty="0"/>
              <a:t> generation immigrants more disadvantaged &amp; poorer than native-born, 2</a:t>
            </a:r>
            <a:r>
              <a:rPr lang="en-US" baseline="30000" dirty="0"/>
              <a:t>nd</a:t>
            </a:r>
            <a:r>
              <a:rPr lang="en-US" dirty="0"/>
              <a:t> generation looks like other Americans in income, home ownership, education.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Immigrants as Americans</a:t>
            </a:r>
          </a:p>
        </p:txBody>
      </p:sp>
    </p:spTree>
    <p:extLst>
      <p:ext uri="{BB962C8B-B14F-4D97-AF65-F5344CB8AC3E}">
        <p14:creationId xmlns:p14="http://schemas.microsoft.com/office/powerpoint/2010/main" val="170651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2206" y="398376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200" b="1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600" u="sng" dirty="0">
                <a:solidFill>
                  <a:schemeClr val="tx1"/>
                </a:solidFill>
              </a:rPr>
              <a:t>Immigrants Become “Us”</a:t>
            </a:r>
            <a:r>
              <a:rPr lang="en-US" altLang="en-US" sz="2600" dirty="0">
                <a:solidFill>
                  <a:schemeClr val="tx1"/>
                </a:solidFill>
              </a:rPr>
              <a:t>  </a:t>
            </a:r>
          </a:p>
          <a:p>
            <a:r>
              <a:rPr lang="en-US" altLang="en-US" sz="2000" b="0" dirty="0">
                <a:solidFill>
                  <a:schemeClr val="tx1"/>
                </a:solidFill>
              </a:rPr>
              <a:t>Two-thirds  Who Enter as Child Immigrants Become Citizens by the Time They are 30.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041983"/>
              </p:ext>
            </p:extLst>
          </p:nvPr>
        </p:nvGraphicFramePr>
        <p:xfrm>
          <a:off x="773367" y="1330103"/>
          <a:ext cx="6841616" cy="3769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Chart" r:id="rId3" imgW="8229600" imgH="4533798" progId="MSGraph.Chart.8">
                  <p:embed followColorScheme="full"/>
                </p:oleObj>
              </mc:Choice>
              <mc:Fallback>
                <p:oleObj name="Chart" r:id="rId3" imgW="8229600" imgH="453379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367" y="1330103"/>
                        <a:ext cx="6841616" cy="3769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56820" y="2487543"/>
            <a:ext cx="16161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Naturalized </a:t>
            </a:r>
          </a:p>
          <a:p>
            <a:r>
              <a:rPr lang="en-US" altLang="en-US" sz="2000"/>
              <a:t>Citizens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95400" y="2544763"/>
            <a:ext cx="11272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Not Yet </a:t>
            </a:r>
          </a:p>
          <a:p>
            <a:r>
              <a:rPr lang="en-US" altLang="en-US" sz="2000" dirty="0"/>
              <a:t>Citizens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2206" y="4778597"/>
            <a:ext cx="84978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0" dirty="0"/>
              <a:t>Source: Ku, 2009.  March 2008 Current Population Survey data about citizenship </a:t>
            </a:r>
          </a:p>
          <a:p>
            <a:r>
              <a:rPr lang="en-US" altLang="en-US" sz="1800" b="0" dirty="0"/>
              <a:t>status of those 30 years or older who entered as immigrants before the age of 18.</a:t>
            </a:r>
          </a:p>
        </p:txBody>
      </p:sp>
    </p:spTree>
    <p:extLst>
      <p:ext uri="{BB962C8B-B14F-4D97-AF65-F5344CB8AC3E}">
        <p14:creationId xmlns:p14="http://schemas.microsoft.com/office/powerpoint/2010/main" val="2257225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048624"/>
            <a:ext cx="7745505" cy="4370664"/>
          </a:xfrm>
        </p:spPr>
        <p:txBody>
          <a:bodyPr/>
          <a:lstStyle/>
          <a:p>
            <a:r>
              <a:rPr lang="en-US" dirty="0"/>
              <a:t>Clinton supports a path to citizenship.  Trump wants to sanction/deport undocumented and “build a wall.”  </a:t>
            </a:r>
          </a:p>
          <a:p>
            <a:r>
              <a:rPr lang="en-US" dirty="0"/>
              <a:t>Either would be very difficult to pass in Congress without bipartisan support.  Earlier bipartisan plans collapsed.</a:t>
            </a:r>
          </a:p>
          <a:p>
            <a:r>
              <a:rPr lang="en-US" dirty="0"/>
              <a:t>Even if something moves forward, major federal expansions of health insurance for unauthorized immigrants unlikely.  Too controversial and expensive.</a:t>
            </a:r>
          </a:p>
          <a:p>
            <a:r>
              <a:rPr lang="en-US" dirty="0"/>
              <a:t>Changes at state levels more likely.  (California)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77506"/>
            <a:ext cx="7756263" cy="528505"/>
          </a:xfrm>
        </p:spPr>
        <p:txBody>
          <a:bodyPr/>
          <a:lstStyle/>
          <a:p>
            <a:r>
              <a:rPr lang="en-US" dirty="0"/>
              <a:t>Will Immigration Reform Occur?</a:t>
            </a:r>
          </a:p>
        </p:txBody>
      </p:sp>
    </p:spTree>
    <p:extLst>
      <p:ext uri="{BB962C8B-B14F-4D97-AF65-F5344CB8AC3E}">
        <p14:creationId xmlns:p14="http://schemas.microsoft.com/office/powerpoint/2010/main" val="460271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090569"/>
            <a:ext cx="7745505" cy="4328719"/>
          </a:xfrm>
        </p:spPr>
        <p:txBody>
          <a:bodyPr/>
          <a:lstStyle/>
          <a:p>
            <a:r>
              <a:rPr lang="en-US" dirty="0"/>
              <a:t>About one-quarter of US physicians are immigrants (or foreign-educated) and about one-sixth of US nurses too.</a:t>
            </a:r>
          </a:p>
          <a:p>
            <a:r>
              <a:rPr lang="en-US" dirty="0"/>
              <a:t>Disproportionate share of primary care physicians, internists, family physicians, pediatricians.</a:t>
            </a:r>
          </a:p>
          <a:p>
            <a:r>
              <a:rPr lang="en-US" dirty="0"/>
              <a:t>Essential to care in safety net settings and primary care.</a:t>
            </a:r>
          </a:p>
          <a:p>
            <a:r>
              <a:rPr lang="en-US" dirty="0"/>
              <a:t>Data less available for other staff, but many others – whether clinicians or administrative or enabling staff – are immigrants.  </a:t>
            </a:r>
          </a:p>
          <a:p>
            <a:r>
              <a:rPr lang="en-US" dirty="0"/>
              <a:t>Bring professional skills as well as language and cultural skills to enrich CHCs.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77506"/>
            <a:ext cx="7756263" cy="570450"/>
          </a:xfrm>
        </p:spPr>
        <p:txBody>
          <a:bodyPr/>
          <a:lstStyle/>
          <a:p>
            <a:r>
              <a:rPr lang="en-US" dirty="0"/>
              <a:t>Immigrant Health Care Providers</a:t>
            </a:r>
          </a:p>
        </p:txBody>
      </p:sp>
    </p:spTree>
    <p:extLst>
      <p:ext uri="{BB962C8B-B14F-4D97-AF65-F5344CB8AC3E}">
        <p14:creationId xmlns:p14="http://schemas.microsoft.com/office/powerpoint/2010/main" val="263953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Percent of Medical Residents Who Are Immigrants or Foreign Trained, by Field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9843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6057530"/>
            <a:ext cx="668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Accreditation Council for Graduate Medical Education, 2014</a:t>
            </a:r>
          </a:p>
        </p:txBody>
      </p:sp>
    </p:spTree>
    <p:extLst>
      <p:ext uri="{BB962C8B-B14F-4D97-AF65-F5344CB8AC3E}">
        <p14:creationId xmlns:p14="http://schemas.microsoft.com/office/powerpoint/2010/main" val="15969013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3990</TotalTime>
  <Words>1825</Words>
  <Application>Microsoft Office PowerPoint</Application>
  <PresentationFormat>On-screen Show (4:3)</PresentationFormat>
  <Paragraphs>194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Book Antiqua</vt:lpstr>
      <vt:lpstr>Calibri</vt:lpstr>
      <vt:lpstr>Times New Roman</vt:lpstr>
      <vt:lpstr>Custom Design</vt:lpstr>
      <vt:lpstr>1_Custom Design</vt:lpstr>
      <vt:lpstr>Chart</vt:lpstr>
      <vt:lpstr>Immigrants and Community Health Centers</vt:lpstr>
      <vt:lpstr>Immigrants and Health Centers </vt:lpstr>
      <vt:lpstr>Immigration Can Be Controversial</vt:lpstr>
      <vt:lpstr>Immigrants Contribute to America</vt:lpstr>
      <vt:lpstr>Immigrants as Americans</vt:lpstr>
      <vt:lpstr>PowerPoint Presentation</vt:lpstr>
      <vt:lpstr>Will Immigration Reform Occur?</vt:lpstr>
      <vt:lpstr>Immigrant Health Care Providers</vt:lpstr>
      <vt:lpstr>PowerPoint Presentation</vt:lpstr>
      <vt:lpstr>Immigrant Clinicians</vt:lpstr>
      <vt:lpstr>Immigrants – A Complex Legal Tapestry</vt:lpstr>
      <vt:lpstr>Unauthorized &amp; DACA</vt:lpstr>
      <vt:lpstr>Complicated Insurance Eligibility</vt:lpstr>
      <vt:lpstr>Does the Individual Mandate Apply?</vt:lpstr>
      <vt:lpstr>Application &amp; Verification</vt:lpstr>
      <vt:lpstr>Language Access</vt:lpstr>
      <vt:lpstr>Outreach Issues for Immigrants</vt:lpstr>
      <vt:lpstr>Among Low-income, Non-citizen Immigrants Receive Fewer Public Benefits</vt:lpstr>
      <vt:lpstr>PowerPoint Presentation</vt:lpstr>
      <vt:lpstr>PowerPoint Presentation</vt:lpstr>
      <vt:lpstr>PowerPoint Presentation</vt:lpstr>
      <vt:lpstr>Myth: After Health Reform, Most of the Uninsured Are Illegal Aliens</vt:lpstr>
      <vt:lpstr>Trends for CHC Patients in PA </vt:lpstr>
      <vt:lpstr>Census Data about PA Immigrants</vt:lpstr>
      <vt:lpstr>PA Refugee Resettlement </vt:lpstr>
      <vt:lpstr>Special Issues for Immigrants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</dc:creator>
  <cp:lastModifiedBy>Amanda Tekely</cp:lastModifiedBy>
  <cp:revision>123</cp:revision>
  <dcterms:created xsi:type="dcterms:W3CDTF">2013-01-14T20:12:21Z</dcterms:created>
  <dcterms:modified xsi:type="dcterms:W3CDTF">2016-09-27T20:50:01Z</dcterms:modified>
</cp:coreProperties>
</file>